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1" r:id="rId7"/>
    <p:sldId id="266" r:id="rId8"/>
    <p:sldId id="263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>
      <p:cViewPr>
        <p:scale>
          <a:sx n="66" d="100"/>
          <a:sy n="66" d="100"/>
        </p:scale>
        <p:origin x="13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58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58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91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91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84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84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dvisory_board" TargetMode="External"/><Relationship Id="rId3" Type="http://schemas.openxmlformats.org/officeDocument/2006/relationships/hyperlink" Target="http://www.investopedia.com/terms/c/ceo.asp#ixzz4O7UjTR8G" TargetMode="External"/><Relationship Id="rId7" Type="http://schemas.openxmlformats.org/officeDocument/2006/relationships/hyperlink" Target="https://www.sitepoint.com/how-to-build-a-startup-advisory-board/" TargetMode="External"/><Relationship Id="rId2" Type="http://schemas.openxmlformats.org/officeDocument/2006/relationships/hyperlink" Target="http://businessfinancemag.com/corporate-finance/role-forecasting-financial-plann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rtupguide.com/entrepreneurship/build-your-team/" TargetMode="External"/><Relationship Id="rId5" Type="http://schemas.openxmlformats.org/officeDocument/2006/relationships/hyperlink" Target="http://www.investopedia.com/terms/c/coo.asp#ixzz4O7W1AwPz" TargetMode="External"/><Relationship Id="rId4" Type="http://schemas.openxmlformats.org/officeDocument/2006/relationships/hyperlink" Target="http://www.investopedia.com/terms/c/cfo.asp#ixzz4O7VZDNN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tím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29C1AF"/>
                </a:solidFill>
              </a:rPr>
              <a:t> Budovanie tímu</a:t>
            </a:r>
            <a:endParaRPr lang="en-GB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Ďalšie informácie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dirty="0" err="1"/>
              <a:t>Hansen</a:t>
            </a:r>
            <a:r>
              <a:rPr lang="sk-SK" dirty="0"/>
              <a:t> F. </a:t>
            </a:r>
            <a:r>
              <a:rPr lang="sk-SK" dirty="0" err="1"/>
              <a:t>The</a:t>
            </a:r>
            <a:r>
              <a:rPr lang="sk-SK" dirty="0"/>
              <a:t> Role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Forecasting</a:t>
            </a:r>
            <a:r>
              <a:rPr lang="sk-SK" dirty="0"/>
              <a:t> in </a:t>
            </a:r>
            <a:r>
              <a:rPr lang="sk-SK" dirty="0" err="1"/>
              <a:t>Financial</a:t>
            </a:r>
            <a:r>
              <a:rPr lang="sk-SK" dirty="0"/>
              <a:t> </a:t>
            </a:r>
            <a:r>
              <a:rPr lang="sk-SK" dirty="0" err="1"/>
              <a:t>Planning</a:t>
            </a:r>
            <a:r>
              <a:rPr lang="sk-SK" dirty="0"/>
              <a:t> | </a:t>
            </a:r>
            <a:r>
              <a:rPr lang="sk-SK" dirty="0" err="1"/>
              <a:t>Corporate</a:t>
            </a:r>
            <a:r>
              <a:rPr lang="sk-SK" dirty="0"/>
              <a:t> </a:t>
            </a:r>
            <a:r>
              <a:rPr lang="sk-SK" dirty="0" err="1"/>
              <a:t>Finance</a:t>
            </a:r>
            <a:r>
              <a:rPr lang="sk-SK" dirty="0"/>
              <a:t> </a:t>
            </a:r>
            <a:r>
              <a:rPr lang="sk-SK" dirty="0" err="1"/>
              <a:t>content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Business</a:t>
            </a:r>
            <a:r>
              <a:rPr lang="sk-SK" dirty="0"/>
              <a:t> </a:t>
            </a:r>
            <a:r>
              <a:rPr lang="sk-SK" dirty="0" err="1"/>
              <a:t>Finance</a:t>
            </a:r>
            <a:r>
              <a:rPr lang="sk-SK" dirty="0"/>
              <a:t> [Internet]. </a:t>
            </a:r>
            <a:r>
              <a:rPr lang="sk-SK" dirty="0" err="1"/>
              <a:t>Businessfinancemag.com</a:t>
            </a:r>
            <a:r>
              <a:rPr lang="sk-SK" dirty="0"/>
              <a:t>. 2014 [</a:t>
            </a:r>
            <a:r>
              <a:rPr lang="sk-SK" dirty="0" err="1"/>
              <a:t>cited</a:t>
            </a:r>
            <a:r>
              <a:rPr lang="sk-SK" dirty="0"/>
              <a:t> 27 </a:t>
            </a:r>
            <a:r>
              <a:rPr lang="sk-SK" dirty="0" err="1"/>
              <a:t>October</a:t>
            </a:r>
            <a:r>
              <a:rPr lang="sk-SK" dirty="0"/>
              <a:t> 2014]. </a:t>
            </a:r>
            <a:r>
              <a:rPr lang="sk-SK" dirty="0" err="1"/>
              <a:t>Available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: </a:t>
            </a:r>
            <a:r>
              <a:rPr lang="sk-SK" u="sng" dirty="0">
                <a:hlinkClick r:id="rId2"/>
              </a:rPr>
              <a:t>http://businessfinancemag.com/corporate-finance/role-forecasting-financial-planning</a:t>
            </a:r>
            <a:r>
              <a:rPr lang="sk-SK" dirty="0"/>
              <a:t> 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sk-SK" u="sng" dirty="0" err="1">
                <a:hlinkClick r:id="rId3"/>
              </a:rPr>
              <a:t>Chief</a:t>
            </a:r>
            <a:r>
              <a:rPr lang="sk-SK" u="sng" dirty="0">
                <a:hlinkClick r:id="rId3"/>
              </a:rPr>
              <a:t> </a:t>
            </a:r>
            <a:r>
              <a:rPr lang="sk-SK" u="sng" dirty="0" err="1">
                <a:hlinkClick r:id="rId3"/>
              </a:rPr>
              <a:t>Executive</a:t>
            </a:r>
            <a:r>
              <a:rPr lang="sk-SK" u="sng" dirty="0">
                <a:hlinkClick r:id="rId3"/>
              </a:rPr>
              <a:t> </a:t>
            </a:r>
            <a:r>
              <a:rPr lang="sk-SK" u="sng" dirty="0" err="1">
                <a:hlinkClick r:id="rId3"/>
              </a:rPr>
              <a:t>Officer</a:t>
            </a:r>
            <a:r>
              <a:rPr lang="sk-SK" u="sng" dirty="0">
                <a:hlinkClick r:id="rId3"/>
              </a:rPr>
              <a:t> - CEO </a:t>
            </a:r>
            <a:r>
              <a:rPr lang="sk-SK" u="sng" dirty="0" err="1">
                <a:hlinkClick r:id="rId3"/>
              </a:rPr>
              <a:t>Definition</a:t>
            </a:r>
            <a:r>
              <a:rPr lang="sk-SK" u="sng" dirty="0">
                <a:hlinkClick r:id="rId3"/>
              </a:rPr>
              <a:t> | </a:t>
            </a:r>
            <a:r>
              <a:rPr lang="sk-SK" u="sng" dirty="0" err="1">
                <a:hlinkClick r:id="rId3"/>
              </a:rPr>
              <a:t>Investopedia</a:t>
            </a:r>
            <a:r>
              <a:rPr lang="sk-SK" dirty="0"/>
              <a:t> </a:t>
            </a:r>
            <a:r>
              <a:rPr lang="sk-SK" u="sng" dirty="0">
                <a:hlinkClick r:id="rId3"/>
              </a:rPr>
              <a:t>http://www.investopedia.com/terms/c/ceo.asp#ixzz4O7UjTR8G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sk-SK" u="sng" dirty="0" err="1">
                <a:hlinkClick r:id="rId4"/>
              </a:rPr>
              <a:t>Chief</a:t>
            </a:r>
            <a:r>
              <a:rPr lang="sk-SK" u="sng" dirty="0">
                <a:hlinkClick r:id="rId4"/>
              </a:rPr>
              <a:t> </a:t>
            </a:r>
            <a:r>
              <a:rPr lang="sk-SK" u="sng" dirty="0" err="1">
                <a:hlinkClick r:id="rId4"/>
              </a:rPr>
              <a:t>Financial</a:t>
            </a:r>
            <a:r>
              <a:rPr lang="sk-SK" u="sng" dirty="0">
                <a:hlinkClick r:id="rId4"/>
              </a:rPr>
              <a:t> </a:t>
            </a:r>
            <a:r>
              <a:rPr lang="sk-SK" u="sng" dirty="0" err="1">
                <a:hlinkClick r:id="rId4"/>
              </a:rPr>
              <a:t>Officer</a:t>
            </a:r>
            <a:r>
              <a:rPr lang="sk-SK" u="sng" dirty="0">
                <a:hlinkClick r:id="rId4"/>
              </a:rPr>
              <a:t> - CFO </a:t>
            </a:r>
            <a:r>
              <a:rPr lang="sk-SK" u="sng" dirty="0" err="1">
                <a:hlinkClick r:id="rId4"/>
              </a:rPr>
              <a:t>Definition</a:t>
            </a:r>
            <a:r>
              <a:rPr lang="sk-SK" u="sng" dirty="0">
                <a:hlinkClick r:id="rId4"/>
              </a:rPr>
              <a:t> | </a:t>
            </a:r>
            <a:r>
              <a:rPr lang="sk-SK" u="sng" dirty="0" err="1">
                <a:hlinkClick r:id="rId4"/>
              </a:rPr>
              <a:t>Investopedia</a:t>
            </a:r>
            <a:r>
              <a:rPr lang="sk-SK" u="sng" dirty="0"/>
              <a:t> </a:t>
            </a:r>
            <a:r>
              <a:rPr lang="sk-SK" u="sng" dirty="0">
                <a:hlinkClick r:id="rId4"/>
              </a:rPr>
              <a:t>http://www.investopedia.com/terms/c/cfo.asp#ixzz4O7VZDNNk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sk-SK" dirty="0" err="1"/>
              <a:t>Chief</a:t>
            </a:r>
            <a:r>
              <a:rPr lang="sk-SK" dirty="0"/>
              <a:t> </a:t>
            </a:r>
            <a:r>
              <a:rPr lang="sk-SK" dirty="0" err="1"/>
              <a:t>Operating</a:t>
            </a:r>
            <a:r>
              <a:rPr lang="sk-SK" dirty="0"/>
              <a:t> </a:t>
            </a:r>
            <a:r>
              <a:rPr lang="sk-SK" dirty="0" err="1"/>
              <a:t>Officer</a:t>
            </a:r>
            <a:r>
              <a:rPr lang="sk-SK" dirty="0"/>
              <a:t> - COO </a:t>
            </a:r>
            <a:r>
              <a:rPr lang="sk-SK" dirty="0" err="1"/>
              <a:t>Definition</a:t>
            </a:r>
            <a:r>
              <a:rPr lang="sk-SK" dirty="0"/>
              <a:t> | </a:t>
            </a:r>
            <a:r>
              <a:rPr lang="sk-SK" dirty="0" err="1"/>
              <a:t>Investopedia</a:t>
            </a:r>
            <a:r>
              <a:rPr lang="sk-SK" dirty="0"/>
              <a:t> </a:t>
            </a:r>
            <a:r>
              <a:rPr lang="sk-SK" u="sng" dirty="0">
                <a:hlinkClick r:id="rId5"/>
              </a:rPr>
              <a:t>http://www.investopedia.com/terms/c/coo.asp#ixzz4O7W1AwPz</a:t>
            </a:r>
            <a:r>
              <a:rPr lang="sk-SK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sk-SK" u="sng" dirty="0">
                <a:hlinkClick r:id="rId6"/>
              </a:rPr>
              <a:t>http://startupguide.com/entrepreneurship/build-your-team/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en-GB" u="sng" dirty="0">
                <a:hlinkClick r:id="rId7"/>
              </a:rPr>
              <a:t>https://www.sitepoint.com/how-to-build-a-startup-advisory-board/</a:t>
            </a:r>
            <a:r>
              <a:rPr lang="en-GB" dirty="0"/>
              <a:t> 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en-GB" u="sng" dirty="0">
                <a:hlinkClick r:id="rId8"/>
              </a:rPr>
              <a:t>https://en.wikipedia.org/wiki/Advisory_board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sk-SK" dirty="0" err="1"/>
              <a:t>Hansen</a:t>
            </a:r>
            <a:r>
              <a:rPr lang="sk-SK" dirty="0"/>
              <a:t> F. </a:t>
            </a:r>
            <a:r>
              <a:rPr lang="sk-SK" dirty="0" err="1"/>
              <a:t>The</a:t>
            </a:r>
            <a:r>
              <a:rPr lang="sk-SK" dirty="0"/>
              <a:t> Role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Forecasting</a:t>
            </a:r>
            <a:r>
              <a:rPr lang="sk-SK" dirty="0"/>
              <a:t> in </a:t>
            </a:r>
            <a:r>
              <a:rPr lang="sk-SK" dirty="0" err="1"/>
              <a:t>Financial</a:t>
            </a:r>
            <a:r>
              <a:rPr lang="sk-SK" dirty="0"/>
              <a:t> </a:t>
            </a:r>
            <a:r>
              <a:rPr lang="sk-SK" dirty="0" err="1"/>
              <a:t>Planning</a:t>
            </a:r>
            <a:r>
              <a:rPr lang="sk-SK" dirty="0"/>
              <a:t> | </a:t>
            </a:r>
            <a:r>
              <a:rPr lang="sk-SK" dirty="0" err="1"/>
              <a:t>Corporate</a:t>
            </a:r>
            <a:r>
              <a:rPr lang="sk-SK" dirty="0"/>
              <a:t> </a:t>
            </a:r>
            <a:r>
              <a:rPr lang="sk-SK" dirty="0" err="1"/>
              <a:t>Finance</a:t>
            </a:r>
            <a:r>
              <a:rPr lang="sk-SK" dirty="0"/>
              <a:t> </a:t>
            </a:r>
            <a:r>
              <a:rPr lang="sk-SK" dirty="0" err="1"/>
              <a:t>content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Business</a:t>
            </a:r>
            <a:r>
              <a:rPr lang="sk-SK" dirty="0"/>
              <a:t> </a:t>
            </a:r>
            <a:r>
              <a:rPr lang="sk-SK" dirty="0" err="1"/>
              <a:t>Finance</a:t>
            </a:r>
            <a:r>
              <a:rPr lang="sk-SK" dirty="0"/>
              <a:t> [Internet]. </a:t>
            </a:r>
            <a:r>
              <a:rPr lang="sk-SK" dirty="0" err="1"/>
              <a:t>Businessfinancemag.com</a:t>
            </a:r>
            <a:r>
              <a:rPr lang="sk-SK" dirty="0"/>
              <a:t>. 2014 [</a:t>
            </a:r>
            <a:r>
              <a:rPr lang="sk-SK" dirty="0" err="1"/>
              <a:t>cited</a:t>
            </a:r>
            <a:r>
              <a:rPr lang="sk-SK" dirty="0"/>
              <a:t> 27 </a:t>
            </a:r>
            <a:r>
              <a:rPr lang="sk-SK" dirty="0" err="1"/>
              <a:t>October</a:t>
            </a:r>
            <a:r>
              <a:rPr lang="sk-SK" dirty="0"/>
              <a:t> 2014]. </a:t>
            </a:r>
            <a:r>
              <a:rPr lang="sk-SK" dirty="0" err="1"/>
              <a:t>Available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: </a:t>
            </a:r>
            <a:r>
              <a:rPr lang="sk-SK" u="sng" dirty="0">
                <a:hlinkClick r:id="rId2"/>
              </a:rPr>
              <a:t>http://businessfinancemag.com/corporate-finance/role-forecasting-financial-planning</a:t>
            </a:r>
            <a:r>
              <a:rPr lang="sk-SK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sk-SK" u="sng" dirty="0">
                <a:hlinkClick r:id="rId7"/>
              </a:rPr>
              <a:t>https://www.sitepoint.com/how-to-build-a-startup-advisory-board/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1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r>
              <a:rPr lang="sk-SK" sz="3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Keď máš v pláne najať svojho prvého zamestnanca, pravdepodobne budeš musieť realizovať nejaké rozhovory. </a:t>
            </a:r>
          </a:p>
          <a:p>
            <a:pPr marL="742950" lvl="1" indent="-342900">
              <a:buFont typeface="Calibri" panose="020F0502020204030204" pitchFamily="34" charset="0"/>
              <a:buChar char="-"/>
            </a:pP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Tieto otázky ti pomôžu viesť rozhovor:</a:t>
            </a:r>
          </a:p>
          <a:p>
            <a:pPr marL="742950" lvl="1" indent="-342900">
              <a:buFont typeface="Calibri" panose="020F0502020204030204" pitchFamily="34" charset="0"/>
              <a:buChar char="-"/>
            </a:pP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Povedz mi niečo o tvojich skúsenostiach, nielen pracovných ale aj osobných, ktoré boli ťažké alebo náročné.</a:t>
            </a:r>
            <a:endParaRPr lang="sk-SK" sz="3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742950" lvl="1" indent="-342900">
              <a:buFont typeface="Calibri" panose="020F0502020204030204" pitchFamily="34" charset="0"/>
              <a:buChar char="-"/>
            </a:pP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Prečo ťa zaujíma práca v našej spoločnosti?</a:t>
            </a:r>
            <a:endParaRPr lang="sk-SK" sz="3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742950" lvl="1" indent="-342900">
              <a:buFont typeface="Calibri" panose="020F0502020204030204" pitchFamily="34" charset="0"/>
              <a:buChar char="-"/>
            </a:pP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Kde sa vidíš o 5 rokov?</a:t>
            </a:r>
            <a:endParaRPr lang="sk-SK" sz="3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742950" lvl="1" indent="-342900">
              <a:buFont typeface="Calibri" panose="020F0502020204030204" pitchFamily="34" charset="0"/>
              <a:buChar char="-"/>
            </a:pP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Povedz mi o svojich zlyhaniach a veciach, ktoré sa ti nevydarili tak ako si chcel.</a:t>
            </a:r>
            <a:endParaRPr lang="sk-SK" sz="3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742950" lvl="1" indent="-342900">
              <a:buFont typeface="Calibri" panose="020F0502020204030204" pitchFamily="34" charset="0"/>
              <a:buChar char="-"/>
            </a:pP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Prečo by sme sa mali rozhodnúť pre teba?</a:t>
            </a:r>
            <a:endParaRPr lang="sk-SK" sz="3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Ako najať kvalitnú osobu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sz="3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Môžeš si vybrať niekoľko spôsobov, ako nájsť tú správnu osobu</a:t>
            </a:r>
            <a:r>
              <a:rPr lang="sk-SK" u="sng" dirty="0" smtClean="0"/>
              <a:t>:</a:t>
            </a:r>
            <a:endParaRPr lang="sk-SK" u="sng" dirty="0"/>
          </a:p>
          <a:p>
            <a:pPr marL="742950" lvl="1" indent="-342900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prostredníctvom existujúcich členov tímu a ich priateľov a referenčných sietí,</a:t>
            </a:r>
            <a:endParaRPr lang="sk-SK" sz="3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742950" lvl="1" indent="-342900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prostredníctvom konkurentov,</a:t>
            </a:r>
            <a:endParaRPr lang="sk-SK" sz="3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742950" lvl="1" indent="-342900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prostredníctvom internetových pracovných portálov alebo sociálnych sietí ako je </a:t>
            </a:r>
            <a:r>
              <a:rPr lang="sk-SK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Facebook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alebo </a:t>
            </a:r>
            <a:r>
              <a:rPr lang="sk-SK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LinkedIn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sk-SK" sz="3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Tiež si budeš musieť nájsť CEO, CFO a COO. Pri tomto hľadaní budeš musieť venovať pozornosť tomuto bodu: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budú to hlavní predstavitelia tvojej spoločnosti a všetci ďalší členovia tímu budú musieť s nimi  komunikovať.</a:t>
            </a:r>
            <a:endParaRPr lang="sk-SK" sz="3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9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Budovanie Dozornej rady 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Dozorná rada je orgán, ktorý poskytuje nezáväzné strategické poradenstvo pre riadenie firmy, organizácie alebo nadácie.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 neformálny charakter, čo jej dáva väčšiu flexibilitu pri budovaní štruktúry a riadení spoločnosti napríklad v porovnaní s predstavenstvom spoločnosti.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rozdiel od Správnej rady, Dozorná rada nemá právomoc hlasovať o podnikových záležitostiach alebo niesť právnu zodpovednosť pri správe cudzieho majetku.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7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Budovanie Dozornej rady</a:t>
            </a:r>
            <a:r>
              <a:rPr lang="sk-SK" b="1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Viaceré malé alebo stredné spoločnosti sa rozhodli zriadiť Dozornú radu z dôvodu možnosti využívať poznatky a skúsenosti druhých bez toho aby museli zriadiť formálnu Správnu radu.</a:t>
            </a:r>
            <a:endParaRPr lang="sk-SK" sz="3200" dirty="0">
              <a:effectLst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83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Úlohy a zodpovednosti členov Dozornej rady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rozvoj podnikateľských zručností, poznania trhu a trendov v odvetví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poskytovanie odpovedí a "dobrých rád" na otázky vznesené vlastníkmi spoločnosti/riaditeľov alebo vedenia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poskytovať postrehy a nápady nezainteresovanej osoby (členovia DR sa nepodieľajú na chode spoločnosti)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povzbudzovať a podporovať zavádzanie nových podnikateľských nápadov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pôsobiť ako zdroj informácií a skúseností pre manažérov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zabezpečovať spoločenské kontakty riaditeľom a firme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Úlohy a zodpovednosti členov Dozornej </a:t>
            </a:r>
            <a:r>
              <a:rPr lang="sk-SK" b="1" dirty="0" smtClean="0"/>
              <a:t>rady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podporovať rozvoj manažmentu a riadenia, ktoré umožnia trvalý rast firmy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monitorovať výkonnosť podniku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ukladať úlohy riaditeľom a manažérom, ktoré by mohli zlepšiť podnikanie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0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Start-up</a:t>
            </a:r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a poradenské služby</a:t>
            </a:r>
            <a:endParaRPr lang="sk-SK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Podnikateľský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start-up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potrebuje poradenskú činnosť najmä pomoc pri jeho zakladaní a riadení. </a:t>
            </a:r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5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b="1" dirty="0" err="1"/>
              <a:t>Start-up</a:t>
            </a:r>
            <a:r>
              <a:rPr lang="sk-SK" b="1" dirty="0"/>
              <a:t> </a:t>
            </a:r>
            <a:r>
              <a:rPr lang="en-GB" b="1" dirty="0" smtClean="0"/>
              <a:t>a</a:t>
            </a:r>
            <a:r>
              <a:rPr lang="sk-SK" b="1" dirty="0" smtClean="0"/>
              <a:t> </a:t>
            </a:r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poradenské služby</a:t>
            </a:r>
            <a:endParaRPr lang="sk-SK" dirty="0" smtClean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Dozorná rada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start-upu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môže poskytnúť pomoc predovšetkým v týchto oblastiach:</a:t>
            </a:r>
            <a:endParaRPr lang="en-GB" dirty="0" smtClean="0"/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štruktúra spoločnosti</a:t>
            </a:r>
            <a:endParaRPr lang="sk-SK" sz="4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spôsoby ako založiť firmu</a:t>
            </a:r>
            <a:endParaRPr lang="sk-SK" sz="4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návrh a rozvoj podnikateľského plánu</a:t>
            </a:r>
            <a:endParaRPr lang="sk-SK" sz="4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finančná prognóza a pomoc pri plánovaní vhodného obchodného modelu a riadení obchodných rozhodnutí na všetkých úrovniach organizácie</a:t>
            </a:r>
            <a:endParaRPr lang="sk-SK" sz="4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marketingová stratégia</a:t>
            </a:r>
            <a:endParaRPr lang="sk-SK" sz="4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bankovníctvo a financie -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start-up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podnikatelia nemusia mať znalosti v tejto oblasti, poradenské služby im môžu poskytnúť usmernenie </a:t>
            </a:r>
            <a:endParaRPr lang="sk-SK" sz="4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prostredníctvom svojich kontaktov pomoc pri hľadaní a menovaní členov predstavenstva</a:t>
            </a:r>
            <a:endParaRPr lang="en-GB" sz="6600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2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356</Words>
  <Application>Microsoft Office PowerPoint</Application>
  <PresentationFormat>Prezentácia na obrazovke (4:3)</PresentationFormat>
  <Paragraphs>71</Paragraphs>
  <Slides>10</Slides>
  <Notes>8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Office Theme</vt:lpstr>
      <vt:lpstr>Start up tím</vt:lpstr>
      <vt:lpstr>Prezentácia programu PowerPoint</vt:lpstr>
      <vt:lpstr>Ako najať kvalitnú osobu</vt:lpstr>
      <vt:lpstr>Budovanie Dozornej rady </vt:lpstr>
      <vt:lpstr>Budovanie Dozornej rady </vt:lpstr>
      <vt:lpstr>Úlohy a zodpovednosti členov Dozornej rady</vt:lpstr>
      <vt:lpstr>Úlohy a zodpovednosti členov Dozornej rady</vt:lpstr>
      <vt:lpstr>Start-up a poradenské služby</vt:lpstr>
      <vt:lpstr>Start-up a poradenské služby</vt:lpstr>
      <vt:lpstr>Ďalšie informácie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55</cp:revision>
  <dcterms:created xsi:type="dcterms:W3CDTF">2017-03-08T21:43:37Z</dcterms:created>
  <dcterms:modified xsi:type="dcterms:W3CDTF">2018-01-16T18:57:22Z</dcterms:modified>
</cp:coreProperties>
</file>